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9"/>
  </p:notesMasterIdLst>
  <p:sldIdLst>
    <p:sldId id="256" r:id="rId2"/>
    <p:sldId id="257" r:id="rId3"/>
    <p:sldId id="258" r:id="rId4"/>
    <p:sldId id="285" r:id="rId5"/>
    <p:sldId id="307" r:id="rId6"/>
    <p:sldId id="279" r:id="rId7"/>
    <p:sldId id="29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988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вирусы?</a:t>
            </a:r>
          </a:p>
        </c:rich>
      </c:tx>
      <c:layout>
        <c:manualLayout>
          <c:xMode val="edge"/>
          <c:yMode val="edge"/>
          <c:x val="4.8911282299098885E-2"/>
          <c:y val="3.60049348154469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196373514596162E-4"/>
          <c:y val="0.12450388863712075"/>
          <c:w val="0.39091705838503782"/>
          <c:h val="0.865773423605743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такое симметрия?</c:v>
                </c:pt>
              </c:strCache>
            </c:strRef>
          </c:tx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D40-4CCD-A494-841CEC441F31}"/>
              </c:ext>
            </c:extLst>
          </c:dPt>
          <c:dLbls>
            <c:dLbl>
              <c:idx val="0"/>
              <c:layout>
                <c:manualLayout>
                  <c:x val="-0.16132280621961967"/>
                  <c:y val="-0.2133298922653653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Знают</a:t>
                    </a:r>
                    <a:r>
                      <a:rPr lang="ru-RU" baseline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90</a:t>
                    </a:r>
                    <a:r>
                      <a: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40-4CCD-A494-841CEC441F3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40-4CCD-A494-841CEC441F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0.88000000000000078</c:v>
                </c:pt>
                <c:pt idx="1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40-4CCD-A494-841CEC441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виды симметрии</a:t>
            </a:r>
          </a:p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вам знакомы?</a:t>
            </a:r>
          </a:p>
        </c:rich>
      </c:tx>
      <c:layout>
        <c:manualLayout>
          <c:xMode val="edge"/>
          <c:yMode val="edge"/>
          <c:x val="0.11005069926564634"/>
          <c:y val="1.51688789145957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97613587136582"/>
          <c:y val="0.19885149436965538"/>
          <c:w val="0.58642749286374241"/>
          <c:h val="0.75929744480543671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</a:t>
            </a:r>
            <a:r>
              <a:rPr lang="ru-RU" sz="2400" b="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 вам формы вирусов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c:rich>
      </c:tx>
      <c:layout>
        <c:manualLayout>
          <c:xMode val="edge"/>
          <c:yMode val="edge"/>
          <c:x val="0.38372997096173039"/>
          <c:y val="6.66534859998395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016732283464681E-4"/>
          <c:y val="0.10925768274743601"/>
          <c:w val="0.51642728838582652"/>
          <c:h val="0.774640884926128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№3 </c:v>
                </c:pt>
              </c:strCache>
            </c:strRef>
          </c:tx>
          <c:explosion val="64"/>
          <c:dPt>
            <c:idx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2-5269-41DA-B565-62BB421033B7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1AC-4CCF-A47C-19ECF01436C0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Знают </c:v>
                </c:pt>
                <c:pt idx="1">
                  <c:v> 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AC-4CCF-A47C-19ECF01436C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1021014757261"/>
          <c:y val="0.24750591520887472"/>
          <c:w val="0.52664074803149663"/>
          <c:h val="0.789961073452199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№6</c:v>
                </c:pt>
              </c:strCache>
            </c:strRef>
          </c:tx>
          <c:explosion val="14"/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F92-44E4-9803-B6BD629111BB}"/>
              </c:ext>
            </c:extLst>
          </c:dPt>
          <c:dLbls>
            <c:dLbl>
              <c:idx val="0"/>
              <c:layout>
                <c:manualLayout>
                  <c:x val="-2.7906387115106304E-2"/>
                  <c:y val="-0.2875274979774395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Да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F92-44E4-9803-B6BD629111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92-44E4-9803-B6BD629111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92-44E4-9803-B6BD629111B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3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6732283464681E-4"/>
          <c:y val="0.1420701807289505"/>
          <c:w val="0.52736478838582657"/>
          <c:h val="0.791047133916884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№5</c:v>
                </c:pt>
              </c:strCache>
            </c:strRef>
          </c:tx>
          <c:dPt>
            <c:idx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1-0655-4F16-B02D-B3FE553D002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655-4F16-B02D-B3FE553D002C}"/>
              </c:ext>
            </c:extLst>
          </c:dPt>
          <c:dLbls>
            <c:dLbl>
              <c:idx val="0"/>
              <c:layout>
                <c:manualLayout>
                  <c:x val="0.35346043759616258"/>
                  <c:y val="-0.3082568281584889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/>
                    </a:pPr>
                    <a:r>
                      <a: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Да
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3333333333339"/>
                      <c:h val="0.345669577874818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655-4F16-B02D-B3FE553D00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5-4F16-B02D-B3FE553D00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55-4F16-B02D-B3FE553D002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40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0.48375</cdr:x>
      <cdr:y>0.42209</cdr:y>
    </cdr:from>
    <cdr:to>
      <cdr:x>0.84477</cdr:x>
      <cdr:y>0.51747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2160" y="1146491"/>
          <a:ext cx="152400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0.11215</cdr:x>
      <cdr:y>0.52463</cdr:y>
    </cdr:from>
    <cdr:to>
      <cdr:x>0.3785</cdr:x>
      <cdr:y>0.70289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60" y="1749214"/>
          <a:ext cx="868680" cy="59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Не знают 80%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0.06525</cdr:x>
      <cdr:y>0.0255</cdr:y>
    </cdr:from>
    <cdr:to>
      <cdr:x>1</cdr:x>
      <cdr:y>0.22482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128" y="102344"/>
          <a:ext cx="3640559" cy="799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/>
            <a:t>Процесс распространения вирусом не подчиняется законам математики?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0.02719</cdr:x>
      <cdr:y>0</cdr:y>
    </cdr:from>
    <cdr:to>
      <cdr:x>1</cdr:x>
      <cdr:y>0.19147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135" y="0"/>
          <a:ext cx="3439545" cy="668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/>
            <a:t>Известны способы защиты от вирусов</a:t>
          </a:r>
          <a:endParaRPr lang="ru-RU" sz="2400" dirty="0">
            <a:solidFill>
              <a:schemeClr val="accent5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7387-CD52-41E8-8A3F-F0FCAD19D1FE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C6A54-A3A4-49CD-9F4A-8C29A038D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6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C6A54-A3A4-49CD-9F4A-8C29A038D3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7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4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00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93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1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6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6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1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3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2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247E-1E7A-4ED9-9E46-7B621C38ECC3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72C2C8-1346-4FB8-B727-862F182781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9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://dic.academic.ru/pictures/enc_colier/7432_00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image" Target="../media/image16.png"/><Relationship Id="rId3" Type="http://schemas.microsoft.com/office/2007/relationships/media" Target="../media/media2.mp4"/><Relationship Id="rId7" Type="http://schemas.openxmlformats.org/officeDocument/2006/relationships/chart" Target="../charts/chart2.xml"/><Relationship Id="rId12" Type="http://schemas.openxmlformats.org/officeDocument/2006/relationships/image" Target="../media/image1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hart" Target="../charts/chart1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jpeg"/><Relationship Id="rId10" Type="http://schemas.openxmlformats.org/officeDocument/2006/relationships/chart" Target="../charts/chart5.xml"/><Relationship Id="rId4" Type="http://schemas.openxmlformats.org/officeDocument/2006/relationships/video" Target="../media/media2.mp4"/><Relationship Id="rId9" Type="http://schemas.openxmlformats.org/officeDocument/2006/relationships/chart" Target="../charts/chart4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656" y="109679"/>
            <a:ext cx="7655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СРЕДНЯЯ ОБЩЕОБРАЗОВАТЕЛЬНАЯ ШКОЛА №2  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с. КАРМАСКАЛЫ МУНИЦИПАЛЬНОГО РАЙОНА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КАРМАСКАЛИНСКИЙ РАЙОН РЕСПУБЛИКИ БАШКОРТОСТАН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00188" y="2012008"/>
            <a:ext cx="8672946" cy="118665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Вирус- объект математического исследования»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27077" y="3462366"/>
            <a:ext cx="4613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Ахметдинов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Давид,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 Алексей,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5  класса»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33448" y="4359524"/>
            <a:ext cx="45071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Габитова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2480" y="622242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9425" y="4076671"/>
            <a:ext cx="411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839FD0-60E1-4748-9085-33336C2E6F9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05" y="2662511"/>
            <a:ext cx="4770775" cy="28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0349" y="2110221"/>
            <a:ext cx="10193846" cy="1131625"/>
          </a:xfrm>
        </p:spPr>
        <p:txBody>
          <a:bodyPr/>
          <a:lstStyle/>
          <a:p>
            <a:pPr algn="l" fontAlgn="base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349" y="5559888"/>
            <a:ext cx="9146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kern="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5F3ACD-8185-4F7A-82BC-91B1689A2943}"/>
              </a:ext>
            </a:extLst>
          </p:cNvPr>
          <p:cNvSpPr/>
          <p:nvPr/>
        </p:nvSpPr>
        <p:spPr>
          <a:xfrm>
            <a:off x="3995625" y="1005759"/>
            <a:ext cx="7516026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нашего исследования в том, что в этом году мы столкнулись  с серьёзной проблемой – массовой заболеваемостью вирусными заболеваниями. Сначала заболевших было немного, но уже через неделю заболевших стало намного больше. Нам стало интересно, чем же обусловлено такое количество заболевших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563A70-58D3-4963-9A15-5A1586B45684}"/>
              </a:ext>
            </a:extLst>
          </p:cNvPr>
          <p:cNvSpPr/>
          <p:nvPr/>
        </p:nvSpPr>
        <p:spPr>
          <a:xfrm>
            <a:off x="680349" y="4714854"/>
            <a:ext cx="7069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Цель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изучить формы вирусов, объяснить процесс распространения вирусных заболеваний</a:t>
            </a:r>
            <a:endParaRPr lang="ru-RU" sz="24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5C4BA1B-F953-490C-8BAE-48C1A259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82" y="3780159"/>
            <a:ext cx="2884048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9B3C01F-DDB7-4580-BA65-165B5594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38" y="239133"/>
            <a:ext cx="4100024" cy="37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1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F350A5A-94BF-4335-97AA-03CB3FAAEB46}"/>
              </a:ext>
            </a:extLst>
          </p:cNvPr>
          <p:cNvSpPr/>
          <p:nvPr/>
        </p:nvSpPr>
        <p:spPr>
          <a:xfrm>
            <a:off x="8815386" y="2440520"/>
            <a:ext cx="2981214" cy="43338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722DD57-9A30-4B6E-A2C9-57978816BAFC}"/>
              </a:ext>
            </a:extLst>
          </p:cNvPr>
          <p:cNvSpPr/>
          <p:nvPr/>
        </p:nvSpPr>
        <p:spPr>
          <a:xfrm>
            <a:off x="7255239" y="3443499"/>
            <a:ext cx="2981214" cy="43338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0512C02-2AAB-40E8-B92C-EC711080420C}"/>
              </a:ext>
            </a:extLst>
          </p:cNvPr>
          <p:cNvSpPr/>
          <p:nvPr/>
        </p:nvSpPr>
        <p:spPr>
          <a:xfrm>
            <a:off x="3986806" y="3602697"/>
            <a:ext cx="2740324" cy="5011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315B1E7-72B4-432C-A1DE-D3C8BAB6E13A}"/>
              </a:ext>
            </a:extLst>
          </p:cNvPr>
          <p:cNvSpPr/>
          <p:nvPr/>
        </p:nvSpPr>
        <p:spPr>
          <a:xfrm>
            <a:off x="540900" y="3452767"/>
            <a:ext cx="2427151" cy="553963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5079D4E-1E6D-4AA8-818C-E86427FEDFBA}"/>
              </a:ext>
            </a:extLst>
          </p:cNvPr>
          <p:cNvSpPr/>
          <p:nvPr/>
        </p:nvSpPr>
        <p:spPr>
          <a:xfrm>
            <a:off x="3852482" y="1644996"/>
            <a:ext cx="4068844" cy="11965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402" y="78113"/>
            <a:ext cx="8838597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Вирусы - это мельчайшие организмы, размеры которых примерно от 20 до 300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Вирусы могут воспроизводить себя только внутри живой клетки. Попав внутрь клетки,  они  дают клетке команду синтезировать новые копии вируса.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85346" y="2005857"/>
            <a:ext cx="8073861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F75A45-99B8-4524-AA53-8F990E19F60F}"/>
              </a:ext>
            </a:extLst>
          </p:cNvPr>
          <p:cNvSpPr/>
          <p:nvPr/>
        </p:nvSpPr>
        <p:spPr>
          <a:xfrm>
            <a:off x="2676912" y="1858092"/>
            <a:ext cx="7919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, serif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0FBB8D2-3252-4E44-9868-AA191C537F0D}"/>
              </a:ext>
            </a:extLst>
          </p:cNvPr>
          <p:cNvCxnSpPr>
            <a:cxnSpLocks/>
          </p:cNvCxnSpPr>
          <p:nvPr/>
        </p:nvCxnSpPr>
        <p:spPr>
          <a:xfrm flipH="1">
            <a:off x="2559675" y="2596776"/>
            <a:ext cx="1409846" cy="46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9CF701E-1280-43E4-A26E-69421C1DBD37}"/>
              </a:ext>
            </a:extLst>
          </p:cNvPr>
          <p:cNvCxnSpPr/>
          <p:nvPr/>
        </p:nvCxnSpPr>
        <p:spPr>
          <a:xfrm>
            <a:off x="5696851" y="2936056"/>
            <a:ext cx="0" cy="46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DC6C945-BD7D-48A9-8A60-C78E53816F80}"/>
              </a:ext>
            </a:extLst>
          </p:cNvPr>
          <p:cNvCxnSpPr>
            <a:cxnSpLocks/>
          </p:cNvCxnSpPr>
          <p:nvPr/>
        </p:nvCxnSpPr>
        <p:spPr>
          <a:xfrm>
            <a:off x="7286276" y="2552713"/>
            <a:ext cx="889577" cy="51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37CCDD-EEEB-4204-B153-015940FF3BF0}"/>
              </a:ext>
            </a:extLst>
          </p:cNvPr>
          <p:cNvSpPr/>
          <p:nvPr/>
        </p:nvSpPr>
        <p:spPr>
          <a:xfrm>
            <a:off x="3334465" y="1964262"/>
            <a:ext cx="47756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Виды вирусов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318B7CE-7F65-42BA-801B-A24CD1D98563}"/>
              </a:ext>
            </a:extLst>
          </p:cNvPr>
          <p:cNvSpPr/>
          <p:nvPr/>
        </p:nvSpPr>
        <p:spPr>
          <a:xfrm>
            <a:off x="176761" y="3400850"/>
            <a:ext cx="30171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Спиральный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7AECF7F-2E67-4D70-AD04-26E16A9FE24F}"/>
              </a:ext>
            </a:extLst>
          </p:cNvPr>
          <p:cNvSpPr/>
          <p:nvPr/>
        </p:nvSpPr>
        <p:spPr>
          <a:xfrm>
            <a:off x="2986275" y="3553984"/>
            <a:ext cx="47756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Шарообразный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C656404-B90C-4C4C-A1DE-1AC66F1D149C}"/>
              </a:ext>
            </a:extLst>
          </p:cNvPr>
          <p:cNvSpPr/>
          <p:nvPr/>
        </p:nvSpPr>
        <p:spPr>
          <a:xfrm>
            <a:off x="6312554" y="3379424"/>
            <a:ext cx="47756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продолговатый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12AC10-394B-4C43-BD64-48D651B51232}"/>
              </a:ext>
            </a:extLst>
          </p:cNvPr>
          <p:cNvSpPr/>
          <p:nvPr/>
        </p:nvSpPr>
        <p:spPr>
          <a:xfrm>
            <a:off x="7841117" y="2300308"/>
            <a:ext cx="47756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комплексный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AD7CF00-AB02-45CC-822B-073B7C03662A}"/>
              </a:ext>
            </a:extLst>
          </p:cNvPr>
          <p:cNvCxnSpPr>
            <a:cxnSpLocks/>
          </p:cNvCxnSpPr>
          <p:nvPr/>
        </p:nvCxnSpPr>
        <p:spPr>
          <a:xfrm>
            <a:off x="8110086" y="2068245"/>
            <a:ext cx="1048904" cy="15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 descr="В СЛУЧАЕ СПИРАЛЬНОЙ СИММЕТРИИ, показанной на схеме строения вируса табачной мозаики, капсомеры, или субъединицы вируса, формируют спираль вокруг полой трубчатой сердцевины.">
            <a:hlinkClick r:id="rId2"/>
            <a:extLst>
              <a:ext uri="{FF2B5EF4-FFF2-40B4-BE49-F238E27FC236}">
                <a16:creationId xmlns:a16="http://schemas.microsoft.com/office/drawing/2014/main" id="{CF32F6E5-E6B7-46D7-B2AE-CAE051F6D5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1" y="4588828"/>
            <a:ext cx="3000375" cy="101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" descr="http://museum.unl.edu/sundaywithascientist/images/2011-11adenovirus.jpg">
            <a:extLst>
              <a:ext uri="{FF2B5EF4-FFF2-40B4-BE49-F238E27FC236}">
                <a16:creationId xmlns:a16="http://schemas.microsoft.com/office/drawing/2014/main" id="{A6154855-3A77-4F30-A491-D4F022F4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562" y="4267660"/>
            <a:ext cx="2581965" cy="1936474"/>
          </a:xfrm>
          <a:prstGeom prst="rect">
            <a:avLst/>
          </a:prstGeom>
          <a:noFill/>
        </p:spPr>
      </p:pic>
      <p:pic>
        <p:nvPicPr>
          <p:cNvPr id="34" name="Рисунок 33" descr="http://mirslov.com.ua/photos/entsiklopediya_kolera/virusyi3.jpg">
            <a:extLst>
              <a:ext uri="{FF2B5EF4-FFF2-40B4-BE49-F238E27FC236}">
                <a16:creationId xmlns:a16="http://schemas.microsoft.com/office/drawing/2014/main" id="{55C18DA0-75FE-4BA5-B7C1-DE09EC37EE2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28927" y="2927178"/>
            <a:ext cx="1152346" cy="24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B06699-7B19-4193-97B1-639600F7AFE7}"/>
              </a:ext>
            </a:extLst>
          </p:cNvPr>
          <p:cNvPicPr/>
          <p:nvPr/>
        </p:nvPicPr>
        <p:blipFill rotWithShape="1">
          <a:blip r:embed="rId6"/>
          <a:srcRect l="26616" t="31369" r="48851" b="43821"/>
          <a:stretch/>
        </p:blipFill>
        <p:spPr bwMode="auto">
          <a:xfrm>
            <a:off x="6847751" y="4249244"/>
            <a:ext cx="3705225" cy="2106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C600240-C94A-44C2-9680-35D6338FBF87}"/>
              </a:ext>
            </a:extLst>
          </p:cNvPr>
          <p:cNvPicPr/>
          <p:nvPr/>
        </p:nvPicPr>
        <p:blipFill rotWithShape="1">
          <a:blip r:embed="rId7"/>
          <a:srcRect l="33661" t="62453" r="54634" b="11597"/>
          <a:stretch/>
        </p:blipFill>
        <p:spPr bwMode="auto">
          <a:xfrm>
            <a:off x="5696851" y="5053330"/>
            <a:ext cx="1447800" cy="1804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E9D6ED4-C92B-4074-B05C-6E72EADE1399}"/>
              </a:ext>
            </a:extLst>
          </p:cNvPr>
          <p:cNvPicPr/>
          <p:nvPr/>
        </p:nvPicPr>
        <p:blipFill rotWithShape="1">
          <a:blip r:embed="rId8"/>
          <a:srcRect l="33672" t="43061" r="53020" b="29563"/>
          <a:stretch/>
        </p:blipFill>
        <p:spPr bwMode="auto">
          <a:xfrm>
            <a:off x="1511925" y="4161179"/>
            <a:ext cx="2095500" cy="24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8058BA9-EEA5-4F94-B951-B1174A2058A0}"/>
              </a:ext>
            </a:extLst>
          </p:cNvPr>
          <p:cNvPicPr/>
          <p:nvPr/>
        </p:nvPicPr>
        <p:blipFill rotWithShape="1">
          <a:blip r:embed="rId9"/>
          <a:srcRect l="30465" t="37928" r="52860" b="37547"/>
          <a:stretch/>
        </p:blipFill>
        <p:spPr bwMode="auto">
          <a:xfrm>
            <a:off x="10982479" y="4779669"/>
            <a:ext cx="1555714" cy="1804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AD87F6-8CAE-4DEE-AAE9-D414B4156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7196" r="25788" b="8418"/>
          <a:stretch/>
        </p:blipFill>
        <p:spPr bwMode="auto">
          <a:xfrm>
            <a:off x="89647" y="68849"/>
            <a:ext cx="2441261" cy="27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9" y="137850"/>
            <a:ext cx="9594376" cy="47005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Примером шарообразной формы является Коронавирус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2058" y="637266"/>
            <a:ext cx="8948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		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714643" y="7274312"/>
            <a:ext cx="4188" cy="9279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6D17AC-F9A1-4A26-9CF4-C4FDC316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515" y="1686257"/>
            <a:ext cx="2473485" cy="16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CCC36-8A7D-4BDF-89C1-BABEC040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7766" t="49659" r="25295" b="34048"/>
          <a:stretch/>
        </p:blipFill>
        <p:spPr>
          <a:xfrm>
            <a:off x="299131" y="2278320"/>
            <a:ext cx="8013878" cy="2116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C413A9-3910-411A-8B49-B5A0C3EBB5EC}"/>
              </a:ext>
            </a:extLst>
          </p:cNvPr>
          <p:cNvSpPr/>
          <p:nvPr/>
        </p:nvSpPr>
        <p:spPr>
          <a:xfrm>
            <a:off x="1315665" y="1074813"/>
            <a:ext cx="97161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один вирус в сутки после попадания в клетку человека способен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дать потомство около 1 млн вирусов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4A39305-0A01-4781-9A3A-8BB21D856E98}"/>
              </a:ext>
            </a:extLst>
          </p:cNvPr>
          <p:cNvCxnSpPr/>
          <p:nvPr/>
        </p:nvCxnSpPr>
        <p:spPr>
          <a:xfrm flipH="1">
            <a:off x="1738859" y="2503357"/>
            <a:ext cx="2630138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E69D4A1-098E-4D8A-B0F3-91098D16B568}"/>
              </a:ext>
            </a:extLst>
          </p:cNvPr>
          <p:cNvCxnSpPr/>
          <p:nvPr/>
        </p:nvCxnSpPr>
        <p:spPr>
          <a:xfrm>
            <a:off x="4836211" y="2503357"/>
            <a:ext cx="2179186" cy="32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EEC605F-1E1A-4D51-8060-7EF19BE15B42}"/>
              </a:ext>
            </a:extLst>
          </p:cNvPr>
          <p:cNvCxnSpPr>
            <a:cxnSpLocks/>
          </p:cNvCxnSpPr>
          <p:nvPr/>
        </p:nvCxnSpPr>
        <p:spPr>
          <a:xfrm>
            <a:off x="4836211" y="2668249"/>
            <a:ext cx="470307" cy="38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4BDEEFC-7F8E-4564-AEB3-9875356EF7FD}"/>
              </a:ext>
            </a:extLst>
          </p:cNvPr>
          <p:cNvCxnSpPr>
            <a:cxnSpLocks/>
          </p:cNvCxnSpPr>
          <p:nvPr/>
        </p:nvCxnSpPr>
        <p:spPr>
          <a:xfrm flipH="1">
            <a:off x="3927423" y="2668249"/>
            <a:ext cx="614597" cy="25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2C4BAE4-C5AC-4985-938A-82BA57B4FEB5}"/>
              </a:ext>
            </a:extLst>
          </p:cNvPr>
          <p:cNvCxnSpPr>
            <a:cxnSpLocks/>
          </p:cNvCxnSpPr>
          <p:nvPr/>
        </p:nvCxnSpPr>
        <p:spPr>
          <a:xfrm>
            <a:off x="3577365" y="3136693"/>
            <a:ext cx="470307" cy="38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88ED056B-5DEF-440A-851E-115194F2955F}"/>
              </a:ext>
            </a:extLst>
          </p:cNvPr>
          <p:cNvCxnSpPr>
            <a:cxnSpLocks/>
          </p:cNvCxnSpPr>
          <p:nvPr/>
        </p:nvCxnSpPr>
        <p:spPr>
          <a:xfrm flipH="1">
            <a:off x="1535834" y="3168013"/>
            <a:ext cx="1" cy="399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97F2E30-BFE3-4961-A5BC-925E08ACBFC9}"/>
              </a:ext>
            </a:extLst>
          </p:cNvPr>
          <p:cNvCxnSpPr>
            <a:cxnSpLocks/>
          </p:cNvCxnSpPr>
          <p:nvPr/>
        </p:nvCxnSpPr>
        <p:spPr>
          <a:xfrm flipH="1">
            <a:off x="1144688" y="3158075"/>
            <a:ext cx="172694" cy="40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F081FBC-C8A7-4D92-87C3-C909F627902A}"/>
              </a:ext>
            </a:extLst>
          </p:cNvPr>
          <p:cNvCxnSpPr>
            <a:cxnSpLocks/>
          </p:cNvCxnSpPr>
          <p:nvPr/>
        </p:nvCxnSpPr>
        <p:spPr>
          <a:xfrm flipH="1">
            <a:off x="765578" y="3168013"/>
            <a:ext cx="245975" cy="25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549B509-1D0E-4040-A610-4191E001F4C1}"/>
              </a:ext>
            </a:extLst>
          </p:cNvPr>
          <p:cNvCxnSpPr>
            <a:cxnSpLocks/>
          </p:cNvCxnSpPr>
          <p:nvPr/>
        </p:nvCxnSpPr>
        <p:spPr>
          <a:xfrm>
            <a:off x="1688235" y="3210578"/>
            <a:ext cx="275476" cy="217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98143F4-E171-4182-8EE6-EA09EBDFB95C}"/>
              </a:ext>
            </a:extLst>
          </p:cNvPr>
          <p:cNvCxnSpPr>
            <a:cxnSpLocks/>
          </p:cNvCxnSpPr>
          <p:nvPr/>
        </p:nvCxnSpPr>
        <p:spPr>
          <a:xfrm>
            <a:off x="7276351" y="3724369"/>
            <a:ext cx="470307" cy="38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4077B9F-99E2-448B-80ED-6AE0D2C37991}"/>
              </a:ext>
            </a:extLst>
          </p:cNvPr>
          <p:cNvCxnSpPr>
            <a:cxnSpLocks/>
          </p:cNvCxnSpPr>
          <p:nvPr/>
        </p:nvCxnSpPr>
        <p:spPr>
          <a:xfrm>
            <a:off x="7772566" y="3724370"/>
            <a:ext cx="470307" cy="38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CC47052-3DBC-4B34-B54D-B1A8DC5C0159}"/>
              </a:ext>
            </a:extLst>
          </p:cNvPr>
          <p:cNvCxnSpPr>
            <a:cxnSpLocks/>
          </p:cNvCxnSpPr>
          <p:nvPr/>
        </p:nvCxnSpPr>
        <p:spPr>
          <a:xfrm>
            <a:off x="7267282" y="3058178"/>
            <a:ext cx="470307" cy="38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66A8BAC-3F92-4561-9A41-919092BCA24C}"/>
              </a:ext>
            </a:extLst>
          </p:cNvPr>
          <p:cNvCxnSpPr>
            <a:cxnSpLocks/>
          </p:cNvCxnSpPr>
          <p:nvPr/>
        </p:nvCxnSpPr>
        <p:spPr>
          <a:xfrm>
            <a:off x="5581440" y="3136693"/>
            <a:ext cx="470307" cy="38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F35B538C-7F25-4B16-90B0-B8B243125C45}"/>
              </a:ext>
            </a:extLst>
          </p:cNvPr>
          <p:cNvCxnSpPr>
            <a:cxnSpLocks/>
          </p:cNvCxnSpPr>
          <p:nvPr/>
        </p:nvCxnSpPr>
        <p:spPr>
          <a:xfrm>
            <a:off x="1963711" y="3759760"/>
            <a:ext cx="260107" cy="350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8BC7386-2DDA-423C-B180-83869F2CFF6C}"/>
              </a:ext>
            </a:extLst>
          </p:cNvPr>
          <p:cNvCxnSpPr>
            <a:cxnSpLocks/>
          </p:cNvCxnSpPr>
          <p:nvPr/>
        </p:nvCxnSpPr>
        <p:spPr>
          <a:xfrm flipH="1">
            <a:off x="4938318" y="3158075"/>
            <a:ext cx="368200" cy="36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50A17D7D-30A1-4CD7-8D63-1063816CFC84}"/>
              </a:ext>
            </a:extLst>
          </p:cNvPr>
          <p:cNvCxnSpPr>
            <a:cxnSpLocks/>
          </p:cNvCxnSpPr>
          <p:nvPr/>
        </p:nvCxnSpPr>
        <p:spPr>
          <a:xfrm>
            <a:off x="6999554" y="3692693"/>
            <a:ext cx="218453" cy="43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78ED319-8996-41C3-88DD-147D7B081EA9}"/>
              </a:ext>
            </a:extLst>
          </p:cNvPr>
          <p:cNvCxnSpPr>
            <a:cxnSpLocks/>
          </p:cNvCxnSpPr>
          <p:nvPr/>
        </p:nvCxnSpPr>
        <p:spPr>
          <a:xfrm>
            <a:off x="3382288" y="3738846"/>
            <a:ext cx="114197" cy="39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33D7798-5F97-4C92-88B8-8D59EF20304D}"/>
              </a:ext>
            </a:extLst>
          </p:cNvPr>
          <p:cNvCxnSpPr>
            <a:cxnSpLocks/>
          </p:cNvCxnSpPr>
          <p:nvPr/>
        </p:nvCxnSpPr>
        <p:spPr>
          <a:xfrm>
            <a:off x="3669258" y="3738984"/>
            <a:ext cx="342309" cy="37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9FED9EEA-2BEF-49F5-9E4C-1B65C3821504}"/>
              </a:ext>
            </a:extLst>
          </p:cNvPr>
          <p:cNvCxnSpPr>
            <a:cxnSpLocks/>
          </p:cNvCxnSpPr>
          <p:nvPr/>
        </p:nvCxnSpPr>
        <p:spPr>
          <a:xfrm>
            <a:off x="4037475" y="3744957"/>
            <a:ext cx="470307" cy="38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F7389365-ECB5-452B-81BB-A89E1676010B}"/>
              </a:ext>
            </a:extLst>
          </p:cNvPr>
          <p:cNvCxnSpPr>
            <a:cxnSpLocks/>
          </p:cNvCxnSpPr>
          <p:nvPr/>
        </p:nvCxnSpPr>
        <p:spPr>
          <a:xfrm>
            <a:off x="5546647" y="3167122"/>
            <a:ext cx="83093" cy="35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65FAD766-1800-4755-843F-F55F5F49C869}"/>
              </a:ext>
            </a:extLst>
          </p:cNvPr>
          <p:cNvCxnSpPr>
            <a:cxnSpLocks/>
          </p:cNvCxnSpPr>
          <p:nvPr/>
        </p:nvCxnSpPr>
        <p:spPr>
          <a:xfrm>
            <a:off x="7218007" y="3171036"/>
            <a:ext cx="89944" cy="495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C78DF32-28C7-466D-BBB2-120B75B2786E}"/>
              </a:ext>
            </a:extLst>
          </p:cNvPr>
          <p:cNvCxnSpPr>
            <a:cxnSpLocks/>
          </p:cNvCxnSpPr>
          <p:nvPr/>
        </p:nvCxnSpPr>
        <p:spPr>
          <a:xfrm flipH="1">
            <a:off x="6676332" y="3168013"/>
            <a:ext cx="413523" cy="39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9C294940-BAFA-4A6D-A833-12E33426445F}"/>
              </a:ext>
            </a:extLst>
          </p:cNvPr>
          <p:cNvCxnSpPr>
            <a:cxnSpLocks/>
          </p:cNvCxnSpPr>
          <p:nvPr/>
        </p:nvCxnSpPr>
        <p:spPr>
          <a:xfrm flipH="1">
            <a:off x="6999554" y="3038695"/>
            <a:ext cx="125094" cy="52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75E0E9EA-0373-4B53-B56D-F312F94B17F1}"/>
              </a:ext>
            </a:extLst>
          </p:cNvPr>
          <p:cNvCxnSpPr>
            <a:cxnSpLocks/>
          </p:cNvCxnSpPr>
          <p:nvPr/>
        </p:nvCxnSpPr>
        <p:spPr>
          <a:xfrm flipH="1">
            <a:off x="5282369" y="3132368"/>
            <a:ext cx="229485" cy="315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9FFB5A58-49FA-47B3-B5F8-B1A2AC69FC8C}"/>
              </a:ext>
            </a:extLst>
          </p:cNvPr>
          <p:cNvCxnSpPr>
            <a:cxnSpLocks/>
          </p:cNvCxnSpPr>
          <p:nvPr/>
        </p:nvCxnSpPr>
        <p:spPr>
          <a:xfrm>
            <a:off x="699288" y="3695444"/>
            <a:ext cx="142628" cy="372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34152B7-0841-4D73-AC88-03D36F607E14}"/>
              </a:ext>
            </a:extLst>
          </p:cNvPr>
          <p:cNvCxnSpPr>
            <a:cxnSpLocks/>
          </p:cNvCxnSpPr>
          <p:nvPr/>
        </p:nvCxnSpPr>
        <p:spPr>
          <a:xfrm>
            <a:off x="1198311" y="3759760"/>
            <a:ext cx="27460" cy="325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2FAFFA83-DF41-4BB9-B039-F25FC125386C}"/>
              </a:ext>
            </a:extLst>
          </p:cNvPr>
          <p:cNvCxnSpPr>
            <a:cxnSpLocks/>
          </p:cNvCxnSpPr>
          <p:nvPr/>
        </p:nvCxnSpPr>
        <p:spPr>
          <a:xfrm>
            <a:off x="1551204" y="3708503"/>
            <a:ext cx="125537" cy="36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3A6304FB-ACD8-4F70-9CD0-08A3BFEEF4B9}"/>
              </a:ext>
            </a:extLst>
          </p:cNvPr>
          <p:cNvCxnSpPr>
            <a:cxnSpLocks/>
          </p:cNvCxnSpPr>
          <p:nvPr/>
        </p:nvCxnSpPr>
        <p:spPr>
          <a:xfrm>
            <a:off x="5227540" y="3724369"/>
            <a:ext cx="16508" cy="505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C5BC6832-3098-4EB7-B4C4-5208051EAB40}"/>
              </a:ext>
            </a:extLst>
          </p:cNvPr>
          <p:cNvCxnSpPr>
            <a:cxnSpLocks/>
          </p:cNvCxnSpPr>
          <p:nvPr/>
        </p:nvCxnSpPr>
        <p:spPr>
          <a:xfrm>
            <a:off x="5615240" y="3759760"/>
            <a:ext cx="165797" cy="37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7840D10-B4FE-4CF6-BBD2-C8C4E316D043}"/>
              </a:ext>
            </a:extLst>
          </p:cNvPr>
          <p:cNvCxnSpPr>
            <a:cxnSpLocks/>
          </p:cNvCxnSpPr>
          <p:nvPr/>
        </p:nvCxnSpPr>
        <p:spPr>
          <a:xfrm>
            <a:off x="5971378" y="3784473"/>
            <a:ext cx="260107" cy="350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9AA76F10-E162-41EE-B087-CCEF81310C94}"/>
              </a:ext>
            </a:extLst>
          </p:cNvPr>
          <p:cNvCxnSpPr>
            <a:cxnSpLocks/>
          </p:cNvCxnSpPr>
          <p:nvPr/>
        </p:nvCxnSpPr>
        <p:spPr>
          <a:xfrm flipH="1">
            <a:off x="2918534" y="3666519"/>
            <a:ext cx="63206" cy="35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9F43ACF4-B551-46EE-9F76-EC1592D81680}"/>
              </a:ext>
            </a:extLst>
          </p:cNvPr>
          <p:cNvCxnSpPr>
            <a:cxnSpLocks/>
          </p:cNvCxnSpPr>
          <p:nvPr/>
        </p:nvCxnSpPr>
        <p:spPr>
          <a:xfrm flipH="1">
            <a:off x="4738897" y="3724369"/>
            <a:ext cx="117451" cy="525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B683225D-FC08-409A-B5BD-70AF9C56AA80}"/>
              </a:ext>
            </a:extLst>
          </p:cNvPr>
          <p:cNvCxnSpPr>
            <a:cxnSpLocks/>
          </p:cNvCxnSpPr>
          <p:nvPr/>
        </p:nvCxnSpPr>
        <p:spPr>
          <a:xfrm>
            <a:off x="6508367" y="3666519"/>
            <a:ext cx="127057" cy="56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9F3478F-B91A-4AF6-9E45-8AA4224E6C87}"/>
              </a:ext>
            </a:extLst>
          </p:cNvPr>
          <p:cNvSpPr/>
          <p:nvPr/>
        </p:nvSpPr>
        <p:spPr>
          <a:xfrm>
            <a:off x="3779501" y="2112335"/>
            <a:ext cx="406210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Болеющий 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COVID 19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5B7E434-10F6-440F-ABCB-C6CB1DA38B78}"/>
              </a:ext>
            </a:extLst>
          </p:cNvPr>
          <p:cNvSpPr/>
          <p:nvPr/>
        </p:nvSpPr>
        <p:spPr>
          <a:xfrm>
            <a:off x="7338905" y="2638585"/>
            <a:ext cx="198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Спустя 14 дней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CC2365B9-3922-45C6-95CA-AF2218271315}"/>
              </a:ext>
            </a:extLst>
          </p:cNvPr>
          <p:cNvSpPr/>
          <p:nvPr/>
        </p:nvSpPr>
        <p:spPr>
          <a:xfrm>
            <a:off x="7774220" y="3319170"/>
            <a:ext cx="198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Спустя 14 дней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C9F71E4-1C04-4D34-A914-108FE63DAA8D}"/>
              </a:ext>
            </a:extLst>
          </p:cNvPr>
          <p:cNvSpPr/>
          <p:nvPr/>
        </p:nvSpPr>
        <p:spPr>
          <a:xfrm>
            <a:off x="8331324" y="4031500"/>
            <a:ext cx="1984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Спустя 14 дней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F9D58C-C654-47F0-AB79-9C17745B99C0}"/>
              </a:ext>
            </a:extLst>
          </p:cNvPr>
          <p:cNvSpPr txBox="1"/>
          <p:nvPr/>
        </p:nvSpPr>
        <p:spPr>
          <a:xfrm>
            <a:off x="64484" y="4357032"/>
            <a:ext cx="11492140" cy="181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Получим числовую последовательность    1,  4,  16,   64,  256,   1024,    4096,  16384…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Через каждые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дней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заразившихся будет увеличиваться в 4 раза. В нашем селе Кармаскалы,   по статистическим данным, проживают 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11976 человек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Значит, за  112 дней (14* 8=112 )  заболеет все население нашего села.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A3FF3B-981E-4E2A-8020-D288F415C6BD}"/>
              </a:ext>
            </a:extLst>
          </p:cNvPr>
          <p:cNvSpPr txBox="1"/>
          <p:nvPr/>
        </p:nvSpPr>
        <p:spPr>
          <a:xfrm>
            <a:off x="3193905" y="5774317"/>
            <a:ext cx="8937027" cy="9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 1 человек, уйдет на самоизоляцию после контакта с болеющим,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количество болеющих за 112 дней  на 4096 человек меньше.  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53DEB-A702-45F1-84D6-8ADE4CE0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заболеваемости в 5 классах за период     07.09.20  по 11.09.20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C664429-F8C5-4A8F-B89D-CA83A68E2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198187"/>
              </p:ext>
            </p:extLst>
          </p:nvPr>
        </p:nvGraphicFramePr>
        <p:xfrm>
          <a:off x="402956" y="1937288"/>
          <a:ext cx="10383864" cy="2820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752">
                  <a:extLst>
                    <a:ext uri="{9D8B030D-6E8A-4147-A177-3AD203B41FA5}">
                      <a16:colId xmlns:a16="http://schemas.microsoft.com/office/drawing/2014/main" val="2368836026"/>
                    </a:ext>
                  </a:extLst>
                </a:gridCol>
                <a:gridCol w="1393082">
                  <a:extLst>
                    <a:ext uri="{9D8B030D-6E8A-4147-A177-3AD203B41FA5}">
                      <a16:colId xmlns:a16="http://schemas.microsoft.com/office/drawing/2014/main" val="1198013653"/>
                    </a:ext>
                  </a:extLst>
                </a:gridCol>
                <a:gridCol w="1709508">
                  <a:extLst>
                    <a:ext uri="{9D8B030D-6E8A-4147-A177-3AD203B41FA5}">
                      <a16:colId xmlns:a16="http://schemas.microsoft.com/office/drawing/2014/main" val="4136257142"/>
                    </a:ext>
                  </a:extLst>
                </a:gridCol>
                <a:gridCol w="1710801">
                  <a:extLst>
                    <a:ext uri="{9D8B030D-6E8A-4147-A177-3AD203B41FA5}">
                      <a16:colId xmlns:a16="http://schemas.microsoft.com/office/drawing/2014/main" val="3138125241"/>
                    </a:ext>
                  </a:extLst>
                </a:gridCol>
                <a:gridCol w="1710801">
                  <a:extLst>
                    <a:ext uri="{9D8B030D-6E8A-4147-A177-3AD203B41FA5}">
                      <a16:colId xmlns:a16="http://schemas.microsoft.com/office/drawing/2014/main" val="3695806554"/>
                    </a:ext>
                  </a:extLst>
                </a:gridCol>
                <a:gridCol w="1596920">
                  <a:extLst>
                    <a:ext uri="{9D8B030D-6E8A-4147-A177-3AD203B41FA5}">
                      <a16:colId xmlns:a16="http://schemas.microsoft.com/office/drawing/2014/main" val="2088612122"/>
                    </a:ext>
                  </a:extLst>
                </a:gridCol>
              </a:tblGrid>
              <a:tr h="665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Дата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07.09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08.09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09.10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10.09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11.09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224161"/>
                  </a:ext>
                </a:extLst>
              </a:tr>
              <a:tr h="2155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Кол-во заболевших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16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23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079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27A726-FBFE-4758-81D4-27C89C226F77}"/>
              </a:ext>
            </a:extLst>
          </p:cNvPr>
          <p:cNvSpPr txBox="1"/>
          <p:nvPr/>
        </p:nvSpPr>
        <p:spPr>
          <a:xfrm>
            <a:off x="677333" y="4732610"/>
            <a:ext cx="10837907" cy="1992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Получим последовательность чисел:  7, 8, 11, 16, 23. Эти числа связаны между собой.    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последующее число больше предыдущего на нечетное число. Например, 7+1=8, 8+3=11, 11 +5=16, 16+7=23. Значит, количество заболевших ОРЗ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подчиняется законам математики. 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33409"/>
              </p:ext>
            </p:extLst>
          </p:nvPr>
        </p:nvGraphicFramePr>
        <p:xfrm>
          <a:off x="406559" y="1596207"/>
          <a:ext cx="3112458" cy="257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8885035"/>
              </p:ext>
            </p:extLst>
          </p:nvPr>
        </p:nvGraphicFramePr>
        <p:xfrm>
          <a:off x="4170831" y="838135"/>
          <a:ext cx="4289214" cy="330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10676670"/>
              </p:ext>
            </p:extLst>
          </p:nvPr>
        </p:nvGraphicFramePr>
        <p:xfrm>
          <a:off x="3093349" y="59214"/>
          <a:ext cx="3112458" cy="355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3839211"/>
              </p:ext>
            </p:extLst>
          </p:nvPr>
        </p:nvGraphicFramePr>
        <p:xfrm>
          <a:off x="3079297" y="3261008"/>
          <a:ext cx="3261541" cy="318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185ABA0-FA14-407C-AECA-449ADB13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325" y="180388"/>
            <a:ext cx="3892534" cy="9235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сохранить спокойствие и справиться со стрессом, находясь на карантине?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92C1207-9971-4B51-B3F0-5203512A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657823"/>
              </p:ext>
            </p:extLst>
          </p:nvPr>
        </p:nvGraphicFramePr>
        <p:xfrm>
          <a:off x="321228" y="4039851"/>
          <a:ext cx="2758070" cy="32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5A106516-6EB4-42DA-8EAC-3B47866F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1811">
            <a:off x="6051498" y="4924245"/>
            <a:ext cx="1764009" cy="17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9599196-00C6-4115-BE4D-363D94B7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11334" r="7328" b="9440"/>
          <a:stretch/>
        </p:blipFill>
        <p:spPr bwMode="auto">
          <a:xfrm>
            <a:off x="5336286" y="1423191"/>
            <a:ext cx="1794332" cy="17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0F4F624-1BFC-4711-8169-33B5B0C69E48}"/>
              </a:ext>
            </a:extLst>
          </p:cNvPr>
          <p:cNvSpPr txBox="1">
            <a:spLocks/>
          </p:cNvSpPr>
          <p:nvPr/>
        </p:nvSpPr>
        <p:spPr>
          <a:xfrm>
            <a:off x="6191755" y="3708952"/>
            <a:ext cx="3892534" cy="923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Выход есть!!</a:t>
            </a:r>
          </a:p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Антистресс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F55DF39-650D-4DDA-8BDF-EA9942C69F55}"/>
              </a:ext>
            </a:extLst>
          </p:cNvPr>
          <p:cNvSpPr txBox="1">
            <a:spLocks/>
          </p:cNvSpPr>
          <p:nvPr/>
        </p:nvSpPr>
        <p:spPr>
          <a:xfrm>
            <a:off x="-520269" y="499630"/>
            <a:ext cx="3892534" cy="9235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Опрос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240">
            <a:hlinkClick r:id="" action="ppaction://media"/>
            <a:extLst>
              <a:ext uri="{FF2B5EF4-FFF2-40B4-BE49-F238E27FC236}">
                <a16:creationId xmlns:a16="http://schemas.microsoft.com/office/drawing/2014/main" id="{6F11F4B3-ED67-4958-9033-9BA8E407D1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89196" y="1695094"/>
            <a:ext cx="2869124" cy="2151843"/>
          </a:xfrm>
          <a:prstGeom prst="rect">
            <a:avLst/>
          </a:prstGeom>
        </p:spPr>
      </p:pic>
      <p:pic>
        <p:nvPicPr>
          <p:cNvPr id="3" name="crop">
            <a:hlinkClick r:id="" action="ppaction://media"/>
            <a:extLst>
              <a:ext uri="{FF2B5EF4-FFF2-40B4-BE49-F238E27FC236}">
                <a16:creationId xmlns:a16="http://schemas.microsoft.com/office/drawing/2014/main" id="{B2CE8BA5-FE4F-466C-A47D-023A1B7FA89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98325" y="4615368"/>
            <a:ext cx="2143166" cy="2143166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DCF8219-49BC-4AFE-B250-62E6344A3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0" t="23825" r="15222"/>
          <a:stretch/>
        </p:blipFill>
        <p:spPr bwMode="auto">
          <a:xfrm>
            <a:off x="10037942" y="2314888"/>
            <a:ext cx="2064737" cy="377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F16892-9662-4C1B-8FAB-64C3D3AD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2" y="437090"/>
            <a:ext cx="10919958" cy="55416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Заключение</a:t>
            </a:r>
          </a:p>
          <a:p>
            <a:pPr algn="ctr"/>
            <a:endParaRPr lang="ru-RU" sz="2400" dirty="0"/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троение различных вирусов, процесс их размножения, в том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числе и   формы этих  микроорганизмов  связаны  с  математикой.</a:t>
            </a:r>
            <a:r>
              <a:rPr lang="ru-RU" sz="2400" dirty="0"/>
              <a:t>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 численности  вирусов подчиняется    законам математики.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Нужно ответственно относиться к своему здоровью и к здоровью окружающих, носить маски, перчатки, и уходить на самоизоляцию при плохом самочувствии и после контакта с болеющим коронавирусом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С нашей точки зрения, борьба с вирусами будет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всегда, пока ученые не найдут средство, которое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уничтожит эти опасные для жизни человека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организмы.</a:t>
            </a:r>
            <a:endParaRPr lang="ru-RU" sz="2400" dirty="0"/>
          </a:p>
          <a:p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308F37-5CD7-4834-9DA8-2238A161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9369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ADF36877-9810-4A45-B38E-EF03C4853F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D58140B-7A6B-43E0-95B5-17A1016E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36794" y="275001"/>
            <a:ext cx="2833141" cy="19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108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3671</TotalTime>
  <Words>512</Words>
  <Application>Microsoft Office PowerPoint</Application>
  <PresentationFormat>Широкоэкранный</PresentationFormat>
  <Paragraphs>76</Paragraphs>
  <Slides>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Times New Roman, serif</vt:lpstr>
      <vt:lpstr>Trebuchet MS</vt:lpstr>
      <vt:lpstr>Wingdings 3</vt:lpstr>
      <vt:lpstr>Аспект</vt:lpstr>
      <vt:lpstr>Исследовательская работа Тема: «Вирус- объект математического исследования» </vt:lpstr>
      <vt:lpstr>                                        </vt:lpstr>
      <vt:lpstr>Презентация PowerPoint</vt:lpstr>
      <vt:lpstr>Примером шарообразной формы является Коронавирус</vt:lpstr>
      <vt:lpstr>Данные по заболеваемости в 5 классах за период     07.09.20  по 11.09.20</vt:lpstr>
      <vt:lpstr>Как сохранить спокойствие и справиться со стрессом, находясь на карантине?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Александровна Светлана</cp:lastModifiedBy>
  <cp:revision>312</cp:revision>
  <dcterms:created xsi:type="dcterms:W3CDTF">2018-01-28T05:48:26Z</dcterms:created>
  <dcterms:modified xsi:type="dcterms:W3CDTF">2021-01-24T17:14:53Z</dcterms:modified>
</cp:coreProperties>
</file>